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099" r:id="rId1"/>
  </p:sldMasterIdLst>
  <p:notesMasterIdLst>
    <p:notesMasterId r:id="rId20"/>
  </p:notesMasterIdLst>
  <p:sldIdLst>
    <p:sldId id="326" r:id="rId2"/>
    <p:sldId id="257" r:id="rId3"/>
    <p:sldId id="265" r:id="rId4"/>
    <p:sldId id="329" r:id="rId5"/>
    <p:sldId id="336" r:id="rId6"/>
    <p:sldId id="330" r:id="rId7"/>
    <p:sldId id="278" r:id="rId8"/>
    <p:sldId id="279" r:id="rId9"/>
    <p:sldId id="286" r:id="rId10"/>
    <p:sldId id="287" r:id="rId11"/>
    <p:sldId id="295" r:id="rId12"/>
    <p:sldId id="301" r:id="rId13"/>
    <p:sldId id="309" r:id="rId14"/>
    <p:sldId id="313" r:id="rId15"/>
    <p:sldId id="314" r:id="rId16"/>
    <p:sldId id="315" r:id="rId17"/>
    <p:sldId id="318" r:id="rId18"/>
    <p:sldId id="325" r:id="rId19"/>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64"/>
    <a:srgbClr val="696A90"/>
    <a:srgbClr val="F1956B"/>
    <a:srgbClr val="E860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07" autoAdjust="0"/>
    <p:restoredTop sz="96471" autoAdjust="0"/>
  </p:normalViewPr>
  <p:slideViewPr>
    <p:cSldViewPr>
      <p:cViewPr varScale="1">
        <p:scale>
          <a:sx n="113" d="100"/>
          <a:sy n="113" d="100"/>
        </p:scale>
        <p:origin x="-164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130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0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130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ABE6A5D-D2A2-433F-A752-EA402308CB1D}" type="slidenum">
              <a:rPr lang="en-US"/>
              <a:pPr>
                <a:defRPr/>
              </a:pPr>
              <a:t>‹#›</a:t>
            </a:fld>
            <a:endParaRPr lang="en-US"/>
          </a:p>
        </p:txBody>
      </p:sp>
    </p:spTree>
    <p:extLst>
      <p:ext uri="{BB962C8B-B14F-4D97-AF65-F5344CB8AC3E}">
        <p14:creationId xmlns:p14="http://schemas.microsoft.com/office/powerpoint/2010/main" val="778266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3248319-B5F8-4A2A-9A28-B6FE3F92359E}" type="slidenum">
              <a:rPr lang="en-US" altLang="en-US" sz="1200" smtClean="0">
                <a:latin typeface="Arial" charset="0"/>
              </a:rPr>
              <a:pPr eaLnBrk="1" hangingPunct="1"/>
              <a:t>1</a:t>
            </a:fld>
            <a:endParaRPr lang="en-US" altLang="en-US" sz="1200"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DC15C6B-3F5D-4C27-8BCB-FAC23DA25BB1}" type="slidenum">
              <a:rPr lang="en-US" altLang="en-US" sz="1200" smtClean="0">
                <a:latin typeface="Arial" charset="0"/>
              </a:rPr>
              <a:pPr eaLnBrk="1" hangingPunct="1"/>
              <a:t>10</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02E3508-D383-41A5-92D7-E763657F34E1}" type="slidenum">
              <a:rPr lang="en-US" altLang="en-US" sz="1200" smtClean="0">
                <a:latin typeface="Arial" charset="0"/>
              </a:rPr>
              <a:pPr eaLnBrk="1" hangingPunct="1"/>
              <a:t>11</a:t>
            </a:fld>
            <a:endParaRPr lang="en-US" alt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0086223-60F0-4415-80D2-7B0DF1A90843}" type="slidenum">
              <a:rPr lang="en-US" altLang="en-US" sz="1200" smtClean="0">
                <a:latin typeface="Arial" charset="0"/>
              </a:rPr>
              <a:pPr eaLnBrk="1" hangingPunct="1"/>
              <a:t>12</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859D087-CBD7-4672-B48C-3142288D2B75}" type="slidenum">
              <a:rPr lang="en-US" altLang="en-US" sz="1200" smtClean="0">
                <a:latin typeface="Arial" charset="0"/>
              </a:rPr>
              <a:pPr eaLnBrk="1" hangingPunct="1"/>
              <a:t>13</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B995033-C635-4295-8EB1-30D77116DD44}" type="slidenum">
              <a:rPr lang="en-US" altLang="en-US" sz="1200" smtClean="0">
                <a:latin typeface="Arial" charset="0"/>
              </a:rPr>
              <a:pPr eaLnBrk="1" hangingPunct="1"/>
              <a:t>14</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2B1F965-9FA5-479F-939E-2473CB14546A}" type="slidenum">
              <a:rPr lang="en-US" altLang="en-US" sz="1200" smtClean="0">
                <a:latin typeface="Arial" charset="0"/>
              </a:rPr>
              <a:pPr eaLnBrk="1" hangingPunct="1"/>
              <a:t>15</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0B13F7E-B1EF-4250-82BC-61E2FCDEB2BD}" type="slidenum">
              <a:rPr lang="en-US" altLang="en-US" sz="1200" smtClean="0">
                <a:latin typeface="Arial" charset="0"/>
              </a:rPr>
              <a:pPr eaLnBrk="1" hangingPunct="1"/>
              <a:t>16</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A5DB0D4-D4D1-404C-AF41-71F9C6D966B5}" type="slidenum">
              <a:rPr lang="en-US" altLang="en-US" sz="1200" smtClean="0">
                <a:latin typeface="Arial" charset="0"/>
              </a:rPr>
              <a:pPr eaLnBrk="1" hangingPunct="1"/>
              <a:t>17</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37BDBEF-97E0-4E07-8A8B-DA0A21BB2AF0}" type="slidenum">
              <a:rPr lang="en-US" altLang="en-US" sz="1200" smtClean="0">
                <a:latin typeface="Arial" charset="0"/>
              </a:rPr>
              <a:pPr eaLnBrk="1" hangingPunct="1"/>
              <a:t>18</a:t>
            </a:fld>
            <a:endParaRPr lang="en-US" alt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8FE35CE-4BAA-42B0-A863-46DB2516FF63}" type="slidenum">
              <a:rPr lang="en-US" altLang="en-US" sz="1200" smtClean="0">
                <a:latin typeface="Arial" charset="0"/>
              </a:rPr>
              <a:pPr eaLnBrk="1" hangingPunct="1"/>
              <a:t>2</a:t>
            </a:fld>
            <a:endParaRPr lang="en-US" alt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EC1A6EF-3A27-406A-B569-2A5A9E0E9878}" type="slidenum">
              <a:rPr lang="en-US" altLang="en-US" sz="1200" smtClean="0">
                <a:latin typeface="Arial" charset="0"/>
              </a:rPr>
              <a:pPr eaLnBrk="1" hangingPunct="1"/>
              <a:t>3</a:t>
            </a:fld>
            <a:endParaRPr lang="en-US" altLang="en-US" sz="120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FF4FBB6-7CC6-4595-81B0-AF00F687356D}" type="slidenum">
              <a:rPr lang="en-US" altLang="en-US" sz="1200" smtClean="0">
                <a:latin typeface="Arial" charset="0"/>
              </a:rPr>
              <a:pPr eaLnBrk="1" hangingPunct="1"/>
              <a:t>4</a:t>
            </a:fld>
            <a:endParaRPr lang="en-US" altLang="en-US" sz="1200"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BA032E6-13F1-47F4-A30A-66A06F56DB96}" type="slidenum">
              <a:rPr lang="en-US" altLang="en-US" sz="1200" smtClean="0">
                <a:latin typeface="Arial" charset="0"/>
              </a:rPr>
              <a:pPr eaLnBrk="1" hangingPunct="1"/>
              <a:t>5</a:t>
            </a:fld>
            <a:endParaRPr lang="en-US" altLang="en-US" sz="120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42695CF-6D2F-4B45-8FC9-BFF729426D37}" type="slidenum">
              <a:rPr lang="en-US" altLang="en-US" sz="1200" smtClean="0">
                <a:latin typeface="Arial" charset="0"/>
              </a:rPr>
              <a:pPr eaLnBrk="1" hangingPunct="1"/>
              <a:t>6</a:t>
            </a:fld>
            <a:endParaRPr lang="en-US" altLang="en-US" sz="1200"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BDEC5FC-7913-430F-B2BB-950337600415}" type="slidenum">
              <a:rPr lang="en-US" altLang="en-US" sz="1200" smtClean="0">
                <a:latin typeface="Arial" charset="0"/>
              </a:rPr>
              <a:pPr eaLnBrk="1" hangingPunct="1"/>
              <a:t>7</a:t>
            </a:fld>
            <a:endParaRPr lang="en-US" altLang="en-US" sz="1200"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F1D45BA-4D5B-49BD-82CB-E44D72169EA1}" type="slidenum">
              <a:rPr lang="en-US" altLang="en-US" sz="1200" smtClean="0">
                <a:latin typeface="Arial" charset="0"/>
              </a:rPr>
              <a:pPr eaLnBrk="1" hangingPunct="1"/>
              <a:t>8</a:t>
            </a:fld>
            <a:endParaRPr lang="en-US" altLang="en-US" sz="1200"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1206981-BB20-4A9E-9E81-E320F13EC27B}" type="slidenum">
              <a:rPr lang="en-US" altLang="en-US" sz="1200" smtClean="0">
                <a:latin typeface="Arial" charset="0"/>
              </a:rPr>
              <a:pPr eaLnBrk="1" hangingPunct="1"/>
              <a:t>9</a:t>
            </a:fld>
            <a:endParaRPr lang="en-US" alt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35E56025-2301-43A1-AA34-681E205BF8CD}"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5F588C64-47E9-42BA-96DE-50A5E10A2B38}"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86208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638902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23047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739935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2908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5100" r:id="rId1"/>
    <p:sldLayoutId id="2147485101" r:id="rId2"/>
    <p:sldLayoutId id="2147485102" r:id="rId3"/>
    <p:sldLayoutId id="2147485103" r:id="rId4"/>
    <p:sldLayoutId id="2147485104" r:id="rId5"/>
    <p:sldLayoutId id="2147485105" r:id="rId6"/>
    <p:sldLayoutId id="2147485106" r:id="rId7"/>
    <p:sldLayoutId id="2147485107" r:id="rId8"/>
    <p:sldLayoutId id="2147485108" r:id="rId9"/>
    <p:sldLayoutId id="2147485109" r:id="rId10"/>
    <p:sldLayoutId id="2147485110" r:id="rId11"/>
    <p:sldLayoutId id="2147485111" r:id="rId12"/>
    <p:sldLayoutId id="2147485112" r:id="rId13"/>
    <p:sldLayoutId id="2147485113" r:id="rId14"/>
    <p:sldLayoutId id="2147485114" r:id="rId15"/>
    <p:sldLayoutId id="2147485115" r:id="rId16"/>
    <p:sldLayoutId id="2147485116" r:id="rId17"/>
    <p:sldLayoutId id="2147485117" r:id="rId18"/>
    <p:sldLayoutId id="2147485118" r:id="rId19"/>
    <p:sldLayoutId id="2147485119" r:id="rId20"/>
    <p:sldLayoutId id="2147485120" r:id="rId21"/>
    <p:sldLayoutId id="2147485121" r:id="rId22"/>
    <p:sldLayoutId id="2147485122" r:id="rId23"/>
    <p:sldLayoutId id="2147485123" r:id="rId24"/>
    <p:sldLayoutId id="2147485124" r:id="rId25"/>
    <p:sldLayoutId id="2147485125" r:id="rId26"/>
    <p:sldLayoutId id="2147485126" r:id="rId27"/>
    <p:sldLayoutId id="2147485127" r:id="rId28"/>
    <p:sldLayoutId id="2147485128" r:id="rId29"/>
    <p:sldLayoutId id="2147485129" r:id="rId30"/>
    <p:sldLayoutId id="2147485130" r:id="rId31"/>
    <p:sldLayoutId id="2147485131" r:id="rId32"/>
    <p:sldLayoutId id="2147485132" r:id="rId33"/>
    <p:sldLayoutId id="2147485133" r:id="rId34"/>
    <p:sldLayoutId id="2147485134" r:id="rId35"/>
    <p:sldLayoutId id="2147485135" r:id="rId36"/>
    <p:sldLayoutId id="2147485136" r:id="rId37"/>
    <p:sldLayoutId id="2147485137" r:id="rId38"/>
    <p:sldLayoutId id="2147485138" r:id="rId3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hf hdr="0" ftr="0" dt="0"/>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ctrTitle" sz="quarter"/>
          </p:nvPr>
        </p:nvSpPr>
        <p:spPr/>
        <p:txBody>
          <a:bodyPr/>
          <a:lstStyle/>
          <a:p>
            <a:pPr eaLnBrk="1" hangingPunct="1">
              <a:defRPr/>
            </a:pPr>
            <a:r>
              <a:rPr lang="en-US" smtClean="0"/>
              <a:t>Payroll Processing</a:t>
            </a:r>
          </a:p>
        </p:txBody>
      </p:sp>
      <p:sp>
        <p:nvSpPr>
          <p:cNvPr id="28675" name="Rectangle 6"/>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Printing Pay stubs</a:t>
            </a:r>
          </a:p>
        </p:txBody>
      </p:sp>
      <p:sp>
        <p:nvSpPr>
          <p:cNvPr id="37891" name="Rectangle 7"/>
          <p:cNvSpPr>
            <a:spLocks noGrp="1" noChangeArrowheads="1"/>
          </p:cNvSpPr>
          <p:nvPr>
            <p:ph idx="1"/>
          </p:nvPr>
        </p:nvSpPr>
        <p:spPr>
          <a:xfrm>
            <a:off x="457200" y="1676400"/>
            <a:ext cx="3581400" cy="4525963"/>
          </a:xfrm>
        </p:spPr>
        <p:txBody>
          <a:bodyPr/>
          <a:lstStyle/>
          <a:p>
            <a:pPr eaLnBrk="1" hangingPunct="1">
              <a:lnSpc>
                <a:spcPct val="90000"/>
              </a:lnSpc>
            </a:pPr>
            <a:r>
              <a:rPr lang="en-US" altLang="en-US" sz="2400" dirty="0" smtClean="0"/>
              <a:t>If you don’t use voucher checks or if you don’t print checks from QuickBooks, you can still print paystubs for your employees on blank paper </a:t>
            </a:r>
          </a:p>
        </p:txBody>
      </p:sp>
      <p:pic>
        <p:nvPicPr>
          <p:cNvPr id="5" name="Picture 4" descr="C:\Users\Deborah\AppData\Local\Temp\SNAGHTMLada97a5.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4800" y="1447800"/>
            <a:ext cx="4680690" cy="44196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Editing Paychecks</a:t>
            </a:r>
          </a:p>
        </p:txBody>
      </p:sp>
      <p:sp>
        <p:nvSpPr>
          <p:cNvPr id="38915" name="Rectangle 7"/>
          <p:cNvSpPr>
            <a:spLocks noGrp="1" noChangeArrowheads="1"/>
          </p:cNvSpPr>
          <p:nvPr>
            <p:ph idx="1"/>
          </p:nvPr>
        </p:nvSpPr>
        <p:spPr/>
        <p:txBody>
          <a:bodyPr/>
          <a:lstStyle/>
          <a:p>
            <a:pPr eaLnBrk="1" hangingPunct="1">
              <a:lnSpc>
                <a:spcPct val="80000"/>
              </a:lnSpc>
            </a:pPr>
            <a:r>
              <a:rPr lang="en-US" altLang="en-US" dirty="0" smtClean="0"/>
              <a:t>If you haven’t printed the paycheck, you can edit the paycheck directly in the register</a:t>
            </a:r>
          </a:p>
          <a:p>
            <a:pPr eaLnBrk="1" hangingPunct="1">
              <a:lnSpc>
                <a:spcPct val="80000"/>
              </a:lnSpc>
            </a:pPr>
            <a:r>
              <a:rPr lang="en-US" altLang="en-US" dirty="0" smtClean="0"/>
              <a:t>From the </a:t>
            </a:r>
            <a:r>
              <a:rPr lang="en-US" altLang="en-US" b="1" dirty="0" smtClean="0"/>
              <a:t>Employees</a:t>
            </a:r>
            <a:r>
              <a:rPr lang="en-US" altLang="en-US" b="1" i="1" dirty="0" smtClean="0"/>
              <a:t> </a:t>
            </a:r>
            <a:r>
              <a:rPr lang="en-US" altLang="en-US" dirty="0" smtClean="0"/>
              <a:t>menu, select </a:t>
            </a:r>
            <a:r>
              <a:rPr lang="en-US" altLang="en-US" b="1" dirty="0" smtClean="0"/>
              <a:t>Edit/Void Paychecks</a:t>
            </a:r>
          </a:p>
          <a:p>
            <a:pPr eaLnBrk="1" hangingPunct="1">
              <a:lnSpc>
                <a:spcPct val="80000"/>
              </a:lnSpc>
            </a:pPr>
            <a:r>
              <a:rPr lang="en-US" altLang="en-US" dirty="0" smtClean="0"/>
              <a:t>Set the from and to dates and then select the paycheck from the list to edit</a:t>
            </a:r>
          </a:p>
          <a:p>
            <a:pPr eaLnBrk="1" hangingPunct="1">
              <a:lnSpc>
                <a:spcPct val="80000"/>
              </a:lnSpc>
            </a:pPr>
            <a:r>
              <a:rPr lang="en-US" altLang="en-US" dirty="0" smtClean="0"/>
              <a:t>To edit the items on the paycheck, click </a:t>
            </a:r>
            <a:r>
              <a:rPr lang="en-US" altLang="en-US" b="1" dirty="0" smtClean="0"/>
              <a:t>Paycheck Detail</a:t>
            </a:r>
            <a:r>
              <a:rPr lang="en-US" altLang="en-US" sz="2800"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defRPr/>
            </a:pPr>
            <a:r>
              <a:rPr lang="en-US" smtClean="0"/>
              <a:t>Paying Payroll Liabilities</a:t>
            </a:r>
          </a:p>
        </p:txBody>
      </p:sp>
      <p:pic>
        <p:nvPicPr>
          <p:cNvPr id="5" name="Picture 4" descr="C:\Users\Deborah\AppData\Local\Temp\SNAGHTMLafcfce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008" y="1213809"/>
            <a:ext cx="8163985" cy="4653591"/>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Creating Payroll Reports</a:t>
            </a:r>
          </a:p>
        </p:txBody>
      </p:sp>
      <p:sp>
        <p:nvSpPr>
          <p:cNvPr id="40963" name="Rectangle 3"/>
          <p:cNvSpPr>
            <a:spLocks noGrp="1" noChangeArrowheads="1"/>
          </p:cNvSpPr>
          <p:nvPr>
            <p:ph idx="1"/>
          </p:nvPr>
        </p:nvSpPr>
        <p:spPr/>
        <p:txBody>
          <a:bodyPr/>
          <a:lstStyle/>
          <a:p>
            <a:pPr eaLnBrk="1" hangingPunct="1"/>
            <a:r>
              <a:rPr lang="en-US" altLang="en-US" dirty="0" smtClean="0"/>
              <a:t>There are several reports that you can use to analyze your payroll </a:t>
            </a:r>
          </a:p>
          <a:p>
            <a:pPr lvl="1" eaLnBrk="1" hangingPunct="1"/>
            <a:r>
              <a:rPr lang="en-US" altLang="en-US" dirty="0" smtClean="0"/>
              <a:t>Payroll Summary Report </a:t>
            </a:r>
          </a:p>
          <a:p>
            <a:pPr lvl="1" eaLnBrk="1" hangingPunct="1"/>
            <a:r>
              <a:rPr lang="en-US" altLang="en-US" dirty="0" smtClean="0"/>
              <a:t>Sales Rep Commissions </a:t>
            </a:r>
          </a:p>
          <a:p>
            <a:pPr lvl="1" eaLnBrk="1" hangingPunct="1"/>
            <a:r>
              <a:rPr lang="en-US" altLang="en-US" dirty="0" smtClean="0"/>
              <a:t>Payroll Liabilities Report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Payroll Summary Report</a:t>
            </a:r>
          </a:p>
        </p:txBody>
      </p:sp>
      <p:sp>
        <p:nvSpPr>
          <p:cNvPr id="41987" name="Rectangle 7"/>
          <p:cNvSpPr>
            <a:spLocks noGrp="1" noChangeArrowheads="1"/>
          </p:cNvSpPr>
          <p:nvPr>
            <p:ph idx="1"/>
          </p:nvPr>
        </p:nvSpPr>
        <p:spPr>
          <a:xfrm>
            <a:off x="457200" y="1676400"/>
            <a:ext cx="3124200" cy="4525963"/>
          </a:xfrm>
        </p:spPr>
        <p:txBody>
          <a:bodyPr/>
          <a:lstStyle/>
          <a:p>
            <a:pPr eaLnBrk="1" hangingPunct="1"/>
            <a:r>
              <a:rPr lang="en-US" altLang="en-US" sz="2400" dirty="0" smtClean="0"/>
              <a:t>Shows columns for each employee, their hours and rates of pay</a:t>
            </a:r>
          </a:p>
        </p:txBody>
      </p:sp>
      <p:pic>
        <p:nvPicPr>
          <p:cNvPr id="5" name="Picture 4" descr="C:\Users\Deborah\AppData\Local\Temp\SNAGHTMLb1027b5.PNG"/>
          <p:cNvPicPr/>
          <p:nvPr/>
        </p:nvPicPr>
        <p:blipFill>
          <a:blip r:embed="rId3">
            <a:extLst>
              <a:ext uri="{28A0092B-C50C-407E-A947-70E740481C1C}">
                <a14:useLocalDpi xmlns:a14="http://schemas.microsoft.com/office/drawing/2010/main" val="0"/>
              </a:ext>
            </a:extLst>
          </a:blip>
          <a:srcRect/>
          <a:stretch>
            <a:fillRect/>
          </a:stretch>
        </p:blipFill>
        <p:spPr bwMode="auto">
          <a:xfrm>
            <a:off x="4292600" y="1447800"/>
            <a:ext cx="3784600" cy="4784903"/>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Sales Rep Commissions</a:t>
            </a:r>
          </a:p>
        </p:txBody>
      </p:sp>
      <p:sp>
        <p:nvSpPr>
          <p:cNvPr id="43011" name="Rectangle 8"/>
          <p:cNvSpPr>
            <a:spLocks noGrp="1" noChangeArrowheads="1"/>
          </p:cNvSpPr>
          <p:nvPr>
            <p:ph idx="1"/>
          </p:nvPr>
        </p:nvSpPr>
        <p:spPr/>
        <p:txBody>
          <a:bodyPr/>
          <a:lstStyle/>
          <a:p>
            <a:pPr eaLnBrk="1" hangingPunct="1"/>
            <a:r>
              <a:rPr lang="en-US" altLang="en-US" smtClean="0"/>
              <a:t>Helps to calculate the commissions due</a:t>
            </a:r>
          </a:p>
          <a:p>
            <a:pPr eaLnBrk="1" hangingPunct="1"/>
            <a:r>
              <a:rPr lang="en-US" altLang="en-US" smtClean="0"/>
              <a:t>This report requires you to first tag each sale with the employee who gets credit</a:t>
            </a:r>
          </a:p>
          <a:p>
            <a:pPr eaLnBrk="1" hangingPunct="1"/>
            <a:r>
              <a:rPr lang="en-US" altLang="en-US" smtClean="0"/>
              <a:t>Modified to show Cash Basis</a:t>
            </a:r>
          </a:p>
        </p:txBody>
      </p:sp>
      <p:pic>
        <p:nvPicPr>
          <p:cNvPr id="5" name="Picture 4" descr="C:\Users\Deborah\AppData\Local\Temp\SNAGHTMLb110ca7.PNG"/>
          <p:cNvPicPr/>
          <p:nvPr/>
        </p:nvPicPr>
        <p:blipFill>
          <a:blip r:embed="rId3">
            <a:extLst>
              <a:ext uri="{28A0092B-C50C-407E-A947-70E740481C1C}">
                <a14:useLocalDpi xmlns:a14="http://schemas.microsoft.com/office/drawing/2010/main" val="0"/>
              </a:ext>
            </a:extLst>
          </a:blip>
          <a:srcRect/>
          <a:stretch>
            <a:fillRect/>
          </a:stretch>
        </p:blipFill>
        <p:spPr bwMode="auto">
          <a:xfrm>
            <a:off x="1722351" y="3435742"/>
            <a:ext cx="5699299" cy="2584058"/>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smtClean="0"/>
              <a:t>Payroll Liabilities Report</a:t>
            </a:r>
          </a:p>
        </p:txBody>
      </p:sp>
      <p:sp>
        <p:nvSpPr>
          <p:cNvPr id="44035" name="Rectangle 8"/>
          <p:cNvSpPr>
            <a:spLocks noGrp="1" noChangeArrowheads="1"/>
          </p:cNvSpPr>
          <p:nvPr>
            <p:ph idx="1"/>
          </p:nvPr>
        </p:nvSpPr>
        <p:spPr/>
        <p:txBody>
          <a:bodyPr/>
          <a:lstStyle/>
          <a:p>
            <a:pPr eaLnBrk="1" hangingPunct="1"/>
            <a:r>
              <a:rPr lang="en-US" altLang="en-US" smtClean="0"/>
              <a:t>Tracks the status of your payroll liabilities by Payroll Item</a:t>
            </a:r>
          </a:p>
          <a:p>
            <a:pPr eaLnBrk="1" hangingPunct="1"/>
            <a:endParaRPr lang="en-US" altLang="en-US" b="1" smtClean="0"/>
          </a:p>
        </p:txBody>
      </p:sp>
      <p:pic>
        <p:nvPicPr>
          <p:cNvPr id="5" name="Picture 4" descr="C:\Users\Deborah\AppData\Local\Temp\SNAGHTMLb142fff.PNG"/>
          <p:cNvPicPr/>
          <p:nvPr/>
        </p:nvPicPr>
        <p:blipFill>
          <a:blip r:embed="rId3">
            <a:extLst>
              <a:ext uri="{28A0092B-C50C-407E-A947-70E740481C1C}">
                <a14:useLocalDpi xmlns:a14="http://schemas.microsoft.com/office/drawing/2010/main" val="0"/>
              </a:ext>
            </a:extLst>
          </a:blip>
          <a:srcRect/>
          <a:stretch>
            <a:fillRect/>
          </a:stretch>
        </p:blipFill>
        <p:spPr bwMode="auto">
          <a:xfrm>
            <a:off x="655589" y="2470784"/>
            <a:ext cx="7832823" cy="3472816"/>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Preparing Payroll Taxes</a:t>
            </a:r>
          </a:p>
        </p:txBody>
      </p:sp>
      <p:pic>
        <p:nvPicPr>
          <p:cNvPr id="4" name="Picture 3" descr="C:\Users\Deborah\AppData\Local\Temp\SNAGHTMLb4e0ef9.PNG"/>
          <p:cNvPicPr/>
          <p:nvPr/>
        </p:nvPicPr>
        <p:blipFill>
          <a:blip r:embed="rId3">
            <a:extLst>
              <a:ext uri="{28A0092B-C50C-407E-A947-70E740481C1C}">
                <a14:useLocalDpi xmlns:a14="http://schemas.microsoft.com/office/drawing/2010/main" val="0"/>
              </a:ext>
            </a:extLst>
          </a:blip>
          <a:srcRect/>
          <a:stretch>
            <a:fillRect/>
          </a:stretch>
        </p:blipFill>
        <p:spPr bwMode="auto">
          <a:xfrm>
            <a:off x="712807" y="1295400"/>
            <a:ext cx="7718387" cy="4924364"/>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mtClean="0"/>
              <a:t>Chapter Review</a:t>
            </a:r>
          </a:p>
        </p:txBody>
      </p:sp>
      <p:sp>
        <p:nvSpPr>
          <p:cNvPr id="49155" name="Rectangle 3"/>
          <p:cNvSpPr>
            <a:spLocks noGrp="1" noChangeArrowheads="1"/>
          </p:cNvSpPr>
          <p:nvPr>
            <p:ph idx="1"/>
          </p:nvPr>
        </p:nvSpPr>
        <p:spPr/>
        <p:txBody>
          <a:bodyPr/>
          <a:lstStyle/>
          <a:p>
            <a:pPr lvl="0"/>
            <a:r>
              <a:rPr lang="en-US" sz="2400" dirty="0"/>
              <a:t>Payroll Processing Checklists </a:t>
            </a:r>
          </a:p>
          <a:p>
            <a:pPr lvl="0"/>
            <a:r>
              <a:rPr lang="en-US" sz="2400" dirty="0"/>
              <a:t>Using the Employee Center </a:t>
            </a:r>
          </a:p>
          <a:p>
            <a:pPr lvl="0"/>
            <a:r>
              <a:rPr lang="en-US" sz="2400" dirty="0"/>
              <a:t>Payroll Tax Tables</a:t>
            </a:r>
          </a:p>
          <a:p>
            <a:pPr lvl="0"/>
            <a:r>
              <a:rPr lang="en-US" sz="2400" dirty="0"/>
              <a:t>Paying Employees </a:t>
            </a:r>
          </a:p>
          <a:p>
            <a:pPr lvl="0"/>
            <a:r>
              <a:rPr lang="en-US" sz="2400" dirty="0"/>
              <a:t>Editing Paychecks </a:t>
            </a:r>
          </a:p>
          <a:p>
            <a:pPr lvl="0"/>
            <a:r>
              <a:rPr lang="en-US" sz="2400" dirty="0"/>
              <a:t>Paying Payroll Liabilities </a:t>
            </a:r>
          </a:p>
          <a:p>
            <a:pPr lvl="0"/>
            <a:r>
              <a:rPr lang="en-US" sz="2400" dirty="0"/>
              <a:t>Creating Payroll Reports  </a:t>
            </a:r>
          </a:p>
          <a:p>
            <a:pPr lvl="0"/>
            <a:r>
              <a:rPr lang="en-US" sz="2400" dirty="0"/>
              <a:t>Preparing Payroll Taxes </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Topics</a:t>
            </a:r>
            <a:endParaRPr lang="en-US" dirty="0" smtClean="0"/>
          </a:p>
        </p:txBody>
      </p:sp>
      <p:sp>
        <p:nvSpPr>
          <p:cNvPr id="29699" name="Rectangle 3"/>
          <p:cNvSpPr>
            <a:spLocks noGrp="1" noChangeArrowheads="1"/>
          </p:cNvSpPr>
          <p:nvPr>
            <p:ph idx="1"/>
          </p:nvPr>
        </p:nvSpPr>
        <p:spPr/>
        <p:txBody>
          <a:bodyPr/>
          <a:lstStyle/>
          <a:p>
            <a:pPr lvl="0"/>
            <a:r>
              <a:rPr lang="en-US" sz="2400" dirty="0"/>
              <a:t>Payroll Processing Checklists </a:t>
            </a:r>
          </a:p>
          <a:p>
            <a:pPr lvl="0"/>
            <a:r>
              <a:rPr lang="en-US" sz="2400" dirty="0"/>
              <a:t>Using the Employee Center </a:t>
            </a:r>
          </a:p>
          <a:p>
            <a:pPr lvl="0"/>
            <a:r>
              <a:rPr lang="en-US" sz="2400" dirty="0"/>
              <a:t>Payroll Tax Tables</a:t>
            </a:r>
          </a:p>
          <a:p>
            <a:pPr lvl="0"/>
            <a:r>
              <a:rPr lang="en-US" sz="2400" dirty="0"/>
              <a:t>Paying Employees </a:t>
            </a:r>
          </a:p>
          <a:p>
            <a:pPr lvl="0"/>
            <a:r>
              <a:rPr lang="en-US" sz="2400" dirty="0"/>
              <a:t>Editing Paychecks </a:t>
            </a:r>
          </a:p>
          <a:p>
            <a:pPr lvl="0"/>
            <a:r>
              <a:rPr lang="en-US" sz="2400" dirty="0"/>
              <a:t>Paying Payroll Liabilities </a:t>
            </a:r>
          </a:p>
          <a:p>
            <a:pPr lvl="0"/>
            <a:r>
              <a:rPr lang="en-US" sz="2400" dirty="0"/>
              <a:t>Creating Payroll Reports  </a:t>
            </a:r>
          </a:p>
          <a:p>
            <a:pPr lvl="0"/>
            <a:r>
              <a:rPr lang="en-US" sz="2400" dirty="0"/>
              <a:t>Preparing Payroll Taxes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Payroll Processing Checklists</a:t>
            </a:r>
          </a:p>
        </p:txBody>
      </p:sp>
      <p:sp>
        <p:nvSpPr>
          <p:cNvPr id="30723" name="Rectangle 3"/>
          <p:cNvSpPr>
            <a:spLocks noGrp="1" noChangeArrowheads="1"/>
          </p:cNvSpPr>
          <p:nvPr>
            <p:ph idx="1"/>
          </p:nvPr>
        </p:nvSpPr>
        <p:spPr/>
        <p:txBody>
          <a:bodyPr/>
          <a:lstStyle/>
          <a:p>
            <a:pPr eaLnBrk="1" hangingPunct="1">
              <a:lnSpc>
                <a:spcPct val="90000"/>
              </a:lnSpc>
              <a:spcBef>
                <a:spcPts val="1200"/>
              </a:spcBef>
            </a:pPr>
            <a:r>
              <a:rPr lang="en-US" altLang="en-US" sz="2400" dirty="0" smtClean="0"/>
              <a:t>Every Payday:</a:t>
            </a:r>
          </a:p>
          <a:p>
            <a:pPr lvl="1" eaLnBrk="1" hangingPunct="1">
              <a:lnSpc>
                <a:spcPct val="90000"/>
              </a:lnSpc>
              <a:spcBef>
                <a:spcPts val="1200"/>
              </a:spcBef>
            </a:pPr>
            <a:r>
              <a:rPr lang="en-US" altLang="en-US" sz="2000" dirty="0" smtClean="0"/>
              <a:t>Review the previous payroll activity in the Employee Center</a:t>
            </a:r>
          </a:p>
          <a:p>
            <a:pPr lvl="1" eaLnBrk="1" hangingPunct="1">
              <a:lnSpc>
                <a:spcPct val="90000"/>
              </a:lnSpc>
              <a:spcBef>
                <a:spcPts val="1200"/>
              </a:spcBef>
            </a:pPr>
            <a:r>
              <a:rPr lang="en-US" altLang="en-US" sz="2000" dirty="0" smtClean="0"/>
              <a:t>Verify that your tax tables are current and update them if necessary</a:t>
            </a:r>
          </a:p>
          <a:p>
            <a:pPr lvl="1" eaLnBrk="1" hangingPunct="1">
              <a:lnSpc>
                <a:spcPct val="90000"/>
              </a:lnSpc>
              <a:spcBef>
                <a:spcPts val="1200"/>
              </a:spcBef>
            </a:pPr>
            <a:r>
              <a:rPr lang="en-US" altLang="en-US" sz="2000" dirty="0" smtClean="0"/>
              <a:t>Create, review, and correct (if necessary) paychecks</a:t>
            </a:r>
          </a:p>
          <a:p>
            <a:pPr lvl="1" eaLnBrk="1" hangingPunct="1">
              <a:lnSpc>
                <a:spcPct val="90000"/>
              </a:lnSpc>
              <a:spcBef>
                <a:spcPts val="1200"/>
              </a:spcBef>
            </a:pPr>
            <a:r>
              <a:rPr lang="en-US" altLang="en-US" sz="2000" dirty="0" smtClean="0"/>
              <a:t>Print paychecks and pays stubs </a:t>
            </a:r>
          </a:p>
          <a:p>
            <a:pPr eaLnBrk="1" hangingPunct="1">
              <a:lnSpc>
                <a:spcPct val="90000"/>
              </a:lnSpc>
              <a:spcBef>
                <a:spcPts val="1200"/>
              </a:spcBef>
            </a:pPr>
            <a:r>
              <a:rPr lang="en-US" altLang="en-US" sz="2400" dirty="0" smtClean="0"/>
              <a:t>Every Tax Deposit Due Date:</a:t>
            </a:r>
          </a:p>
          <a:p>
            <a:pPr lvl="1" eaLnBrk="1" hangingPunct="1">
              <a:lnSpc>
                <a:spcPct val="90000"/>
              </a:lnSpc>
              <a:spcBef>
                <a:spcPts val="1200"/>
              </a:spcBef>
            </a:pPr>
            <a:r>
              <a:rPr lang="en-US" altLang="en-US" sz="2000" dirty="0" smtClean="0"/>
              <a:t>Create, review, and correct (if necessary) liability payments</a:t>
            </a:r>
          </a:p>
          <a:p>
            <a:pPr lvl="1" eaLnBrk="1" hangingPunct="1">
              <a:lnSpc>
                <a:spcPct val="90000"/>
              </a:lnSpc>
              <a:spcBef>
                <a:spcPts val="1200"/>
              </a:spcBef>
            </a:pPr>
            <a:r>
              <a:rPr lang="en-US" altLang="en-US" sz="2000" dirty="0" smtClean="0"/>
              <a:t>Print liability payment checks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pPr eaLnBrk="1" hangingPunct="1">
              <a:defRPr/>
            </a:pPr>
            <a:r>
              <a:rPr lang="en-US" dirty="0" smtClean="0"/>
              <a:t>Payroll Processing Checklists (Cont.)</a:t>
            </a:r>
          </a:p>
        </p:txBody>
      </p:sp>
      <p:sp>
        <p:nvSpPr>
          <p:cNvPr id="31747" name="Rectangle 3"/>
          <p:cNvSpPr>
            <a:spLocks noGrp="1" noChangeArrowheads="1"/>
          </p:cNvSpPr>
          <p:nvPr>
            <p:ph idx="1"/>
          </p:nvPr>
        </p:nvSpPr>
        <p:spPr/>
        <p:txBody>
          <a:bodyPr/>
          <a:lstStyle/>
          <a:p>
            <a:pPr eaLnBrk="1" hangingPunct="1">
              <a:lnSpc>
                <a:spcPct val="80000"/>
              </a:lnSpc>
            </a:pPr>
            <a:r>
              <a:rPr lang="en-US" altLang="en-US" sz="2400" dirty="0" smtClean="0"/>
              <a:t>Every Quarter:</a:t>
            </a:r>
          </a:p>
          <a:p>
            <a:pPr lvl="1" eaLnBrk="1" hangingPunct="1">
              <a:lnSpc>
                <a:spcPct val="80000"/>
              </a:lnSpc>
            </a:pPr>
            <a:r>
              <a:rPr lang="en-US" altLang="en-US" sz="2000" dirty="0" smtClean="0"/>
              <a:t>Verify the accuracy of all payroll transactions for the previous quarter</a:t>
            </a:r>
          </a:p>
          <a:p>
            <a:pPr lvl="1" eaLnBrk="1" hangingPunct="1">
              <a:lnSpc>
                <a:spcPct val="80000"/>
              </a:lnSpc>
            </a:pPr>
            <a:r>
              <a:rPr lang="en-US" altLang="en-US" sz="2000" dirty="0" smtClean="0"/>
              <a:t>Create payroll reports for the previous quarter and year-to-date</a:t>
            </a:r>
          </a:p>
          <a:p>
            <a:pPr lvl="1" eaLnBrk="1" hangingPunct="1">
              <a:lnSpc>
                <a:spcPct val="80000"/>
              </a:lnSpc>
            </a:pPr>
            <a:r>
              <a:rPr lang="en-US" altLang="en-US" sz="2000" dirty="0" smtClean="0"/>
              <a:t>Create payroll tax returns (Federal Form)</a:t>
            </a:r>
          </a:p>
          <a:p>
            <a:pPr eaLnBrk="1" hangingPunct="1">
              <a:lnSpc>
                <a:spcPct val="80000"/>
              </a:lnSpc>
            </a:pPr>
            <a:r>
              <a:rPr lang="en-US" altLang="en-US" sz="2400" dirty="0" smtClean="0"/>
              <a:t>Every January:</a:t>
            </a:r>
          </a:p>
          <a:p>
            <a:pPr lvl="1" eaLnBrk="1" hangingPunct="1">
              <a:lnSpc>
                <a:spcPct val="80000"/>
              </a:lnSpc>
            </a:pPr>
            <a:r>
              <a:rPr lang="en-US" altLang="en-US" sz="2000" dirty="0" smtClean="0"/>
              <a:t>Verify the accuracy of all payroll transactions for the entire previous year</a:t>
            </a:r>
          </a:p>
          <a:p>
            <a:pPr lvl="1" eaLnBrk="1" hangingPunct="1">
              <a:lnSpc>
                <a:spcPct val="80000"/>
              </a:lnSpc>
            </a:pPr>
            <a:r>
              <a:rPr lang="en-US" altLang="en-US" sz="2000" dirty="0" smtClean="0"/>
              <a:t>Create payroll reports for the previous quarter and year-to-date</a:t>
            </a:r>
          </a:p>
          <a:p>
            <a:pPr lvl="1" eaLnBrk="1" hangingPunct="1">
              <a:lnSpc>
                <a:spcPct val="80000"/>
              </a:lnSpc>
            </a:pPr>
            <a:r>
              <a:rPr lang="en-US" altLang="en-US" sz="2000" dirty="0" smtClean="0"/>
              <a:t>Create payroll tax returns (Federal Form 941, 940, and State Yearly Returns)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dirty="0" smtClean="0"/>
              <a:t>Using the Payroll Center</a:t>
            </a:r>
          </a:p>
        </p:txBody>
      </p:sp>
      <p:pic>
        <p:nvPicPr>
          <p:cNvPr id="4" name="Picture 3" descr="C:\Users\Deborah\AppData\Local\Temp\SNAGHTMLab0286e.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9189" y="1295400"/>
            <a:ext cx="7885622" cy="4495800"/>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t>Payroll Tax Table</a:t>
            </a:r>
          </a:p>
        </p:txBody>
      </p:sp>
      <p:sp>
        <p:nvSpPr>
          <p:cNvPr id="33795" name="Rectangle 3"/>
          <p:cNvSpPr>
            <a:spLocks noGrp="1" noChangeArrowheads="1"/>
          </p:cNvSpPr>
          <p:nvPr>
            <p:ph idx="1"/>
          </p:nvPr>
        </p:nvSpPr>
        <p:spPr/>
        <p:txBody>
          <a:bodyPr/>
          <a:lstStyle/>
          <a:p>
            <a:pPr eaLnBrk="1" hangingPunct="1"/>
            <a:r>
              <a:rPr lang="en-US" altLang="en-US" i="1" smtClean="0"/>
              <a:t>Payroll Tax Tables</a:t>
            </a:r>
            <a:r>
              <a:rPr lang="en-US" altLang="en-US" smtClean="0"/>
              <a:t> include the tax rates necessary to calculate an employee’s paycheck</a:t>
            </a:r>
          </a:p>
          <a:p>
            <a:pPr eaLnBrk="1" hangingPunct="1"/>
            <a:r>
              <a:rPr lang="en-US" altLang="en-US" smtClean="0"/>
              <a:t>Affects the taxes withheld from paycheck and the company payroll taxes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smtClean="0"/>
              <a:t>Selecting the Employees to Pay</a:t>
            </a:r>
          </a:p>
        </p:txBody>
      </p:sp>
      <p:pic>
        <p:nvPicPr>
          <p:cNvPr id="4" name="Picture 3" descr="C:\Users\Deborah\AppData\Local\Temp\SNAGHTMLaba7c87.PNG"/>
          <p:cNvPicPr/>
          <p:nvPr/>
        </p:nvPicPr>
        <p:blipFill>
          <a:blip r:embed="rId3">
            <a:extLst>
              <a:ext uri="{28A0092B-C50C-407E-A947-70E740481C1C}">
                <a14:useLocalDpi xmlns:a14="http://schemas.microsoft.com/office/drawing/2010/main" val="0"/>
              </a:ext>
            </a:extLst>
          </a:blip>
          <a:srcRect/>
          <a:stretch>
            <a:fillRect/>
          </a:stretch>
        </p:blipFill>
        <p:spPr bwMode="auto">
          <a:xfrm>
            <a:off x="1278356" y="1423584"/>
            <a:ext cx="6587289" cy="4596216"/>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457200" y="304800"/>
            <a:ext cx="7772400" cy="609600"/>
          </a:xfrm>
        </p:spPr>
        <p:txBody>
          <a:bodyPr/>
          <a:lstStyle/>
          <a:p>
            <a:pPr eaLnBrk="1" hangingPunct="1">
              <a:defRPr/>
            </a:pPr>
            <a:r>
              <a:rPr lang="en-US" dirty="0" smtClean="0"/>
              <a:t>Paycheck Detail</a:t>
            </a:r>
          </a:p>
        </p:txBody>
      </p:sp>
      <p:pic>
        <p:nvPicPr>
          <p:cNvPr id="4" name="Picture 3" descr="C:\Users\Deborah\AppData\Local\Temp\SNAGHTMLabb56bf.PNG"/>
          <p:cNvPicPr/>
          <p:nvPr/>
        </p:nvPicPr>
        <p:blipFill>
          <a:blip r:embed="rId3">
            <a:extLst>
              <a:ext uri="{28A0092B-C50C-407E-A947-70E740481C1C}">
                <a14:useLocalDpi xmlns:a14="http://schemas.microsoft.com/office/drawing/2010/main" val="0"/>
              </a:ext>
            </a:extLst>
          </a:blip>
          <a:srcRect/>
          <a:stretch>
            <a:fillRect/>
          </a:stretch>
        </p:blipFill>
        <p:spPr bwMode="auto">
          <a:xfrm>
            <a:off x="1041656" y="1295400"/>
            <a:ext cx="7060689" cy="4850082"/>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Printing Paychecks</a:t>
            </a:r>
          </a:p>
        </p:txBody>
      </p:sp>
      <p:sp>
        <p:nvSpPr>
          <p:cNvPr id="36867" name="Rectangle 9"/>
          <p:cNvSpPr>
            <a:spLocks noGrp="1" noChangeArrowheads="1"/>
          </p:cNvSpPr>
          <p:nvPr>
            <p:ph type="body" sz="half" idx="1"/>
          </p:nvPr>
        </p:nvSpPr>
        <p:spPr>
          <a:xfrm>
            <a:off x="457200" y="1676400"/>
            <a:ext cx="3429000" cy="4525963"/>
          </a:xfrm>
        </p:spPr>
        <p:txBody>
          <a:bodyPr/>
          <a:lstStyle/>
          <a:p>
            <a:pPr eaLnBrk="1" hangingPunct="1"/>
            <a:r>
              <a:rPr lang="en-US" altLang="en-US" sz="2800" smtClean="0"/>
              <a:t>Select Voucher check style so that QuickBooks can print the pay stub information on the voucher portion of the checks </a:t>
            </a:r>
          </a:p>
        </p:txBody>
      </p:sp>
      <p:pic>
        <p:nvPicPr>
          <p:cNvPr id="5" name="Picture 4" descr="C:\Users\Deborah\AppData\Local\Temp\SNAGHTMLad8a2bd.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1600200"/>
            <a:ext cx="4723349" cy="4735523"/>
          </a:xfrm>
          <a:prstGeom prst="rect">
            <a:avLst/>
          </a:prstGeom>
          <a:noFill/>
          <a:ln>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703</TotalTime>
  <Words>441</Words>
  <Application>Microsoft Office PowerPoint</Application>
  <PresentationFormat>On-screen Show (4:3)</PresentationFormat>
  <Paragraphs>86</Paragraphs>
  <Slides>18</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Intuit Template_v1_040308</vt:lpstr>
      <vt:lpstr>TCLayout.ActiveDocument.1</vt:lpstr>
      <vt:lpstr>Payroll Processing</vt:lpstr>
      <vt:lpstr>Topics</vt:lpstr>
      <vt:lpstr>Payroll Processing Checklists</vt:lpstr>
      <vt:lpstr>Payroll Processing Checklists (Cont.)</vt:lpstr>
      <vt:lpstr>Using the Payroll Center</vt:lpstr>
      <vt:lpstr>Payroll Tax Table</vt:lpstr>
      <vt:lpstr>Selecting the Employees to Pay</vt:lpstr>
      <vt:lpstr>Paycheck Detail</vt:lpstr>
      <vt:lpstr>Printing Paychecks</vt:lpstr>
      <vt:lpstr>Printing Pay stubs</vt:lpstr>
      <vt:lpstr>Editing Paychecks</vt:lpstr>
      <vt:lpstr>Paying Payroll Liabilities</vt:lpstr>
      <vt:lpstr>Creating Payroll Reports</vt:lpstr>
      <vt:lpstr>Payroll Summary Report</vt:lpstr>
      <vt:lpstr>Sales Rep Commissions</vt:lpstr>
      <vt:lpstr>Payroll Liabilities Report</vt:lpstr>
      <vt:lpstr>Preparing Payroll Taxes</vt:lpstr>
      <vt:lpstr>Chapter 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Payroll Processing</dc:title>
  <dc:creator>The Sleeter Group, Inc.</dc:creator>
  <cp:lastModifiedBy>Deborah</cp:lastModifiedBy>
  <cp:revision>176</cp:revision>
  <dcterms:created xsi:type="dcterms:W3CDTF">2004-06-09T19:49:09Z</dcterms:created>
  <dcterms:modified xsi:type="dcterms:W3CDTF">2013-10-24T01:50:42Z</dcterms:modified>
</cp:coreProperties>
</file>